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71" r:id="rId1"/>
    <p:sldMasterId id="2147484196" r:id="rId2"/>
    <p:sldMasterId id="2147484209" r:id="rId3"/>
  </p:sldMasterIdLst>
  <p:notesMasterIdLst>
    <p:notesMasterId r:id="rId19"/>
  </p:notesMasterIdLst>
  <p:handoutMasterIdLst>
    <p:handoutMasterId r:id="rId20"/>
  </p:handoutMasterIdLst>
  <p:sldIdLst>
    <p:sldId id="256" r:id="rId4"/>
    <p:sldId id="556" r:id="rId5"/>
    <p:sldId id="546" r:id="rId6"/>
    <p:sldId id="547" r:id="rId7"/>
    <p:sldId id="548" r:id="rId8"/>
    <p:sldId id="551" r:id="rId9"/>
    <p:sldId id="552" r:id="rId10"/>
    <p:sldId id="549" r:id="rId11"/>
    <p:sldId id="553" r:id="rId12"/>
    <p:sldId id="554" r:id="rId13"/>
    <p:sldId id="555" r:id="rId14"/>
    <p:sldId id="550" r:id="rId15"/>
    <p:sldId id="557" r:id="rId16"/>
    <p:sldId id="558" r:id="rId17"/>
    <p:sldId id="438" r:id="rId18"/>
  </p:sldIdLst>
  <p:sldSz cx="9144000" cy="6858000" type="screen4x3"/>
  <p:notesSz cx="6797675" cy="98742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F6DC9"/>
    <a:srgbClr val="1FE989"/>
    <a:srgbClr val="FB193F"/>
    <a:srgbClr val="7F9EDB"/>
    <a:srgbClr val="FFFF99"/>
    <a:srgbClr val="BAFAFC"/>
    <a:srgbClr val="B652AA"/>
    <a:srgbClr val="2CA1DC"/>
    <a:srgbClr val="BD0322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97" autoAdjust="0"/>
    <p:restoredTop sz="99771" autoAdjust="0"/>
  </p:normalViewPr>
  <p:slideViewPr>
    <p:cSldViewPr>
      <p:cViewPr>
        <p:scale>
          <a:sx n="70" d="100"/>
          <a:sy n="70" d="100"/>
        </p:scale>
        <p:origin x="-2298" y="-930"/>
      </p:cViewPr>
      <p:guideLst>
        <p:guide orient="horz" pos="2160"/>
        <p:guide pos="2880"/>
      </p:guideLst>
    </p:cSldViewPr>
  </p:slideViewPr>
  <p:outlineViewPr>
    <p:cViewPr varScale="1"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82265363372324E-2"/>
          <c:y val="3.9900566603710691E-2"/>
          <c:w val="0.9199817331804403"/>
          <c:h val="0.8028630152205310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ОПО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-2.3620887361721712E-2"/>
                  <c:y val="-5.726123023367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345064834066055E-2"/>
                  <c:y val="-5.726123023367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896709889377371E-2"/>
                  <c:y val="-6.43160019257119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8736291205739051E-3"/>
                  <c:y val="-6.66677776543347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2046161537606933E-2"/>
                  <c:y val="-6.66675924897233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345064834066055E-2"/>
                  <c:y val="-6.66675924897233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746018299555172E-3"/>
                  <c:y val="-5.25580491056549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7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728640"/>
        <c:axId val="125730176"/>
      </c:lineChart>
      <c:catAx>
        <c:axId val="12572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25730176"/>
        <c:crosses val="autoZero"/>
        <c:auto val="1"/>
        <c:lblAlgn val="ctr"/>
        <c:lblOffset val="100"/>
        <c:noMultiLvlLbl val="0"/>
      </c:catAx>
      <c:valAx>
        <c:axId val="125730176"/>
        <c:scaling>
          <c:orientation val="minMax"/>
          <c:max val="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728640"/>
        <c:crosses val="autoZero"/>
        <c:crossBetween val="between"/>
        <c:majorUnit val="5"/>
        <c:minorUnit val="1"/>
      </c:valAx>
    </c:plotArea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82265363372324E-2"/>
          <c:y val="7.8169277487686553E-2"/>
          <c:w val="0.91053337823575153"/>
          <c:h val="0.801731806134094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ОПО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19050"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-4.0155508514926927E-2"/>
                  <c:y val="-6.6314853905121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4408250273779103E-2"/>
                  <c:y val="-6.6314853905121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1810443680860856E-2"/>
                  <c:y val="-5.22053105210532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9684072801434763E-2"/>
                  <c:y val="-6.70051475761951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</c:v>
                </c:pt>
                <c:pt idx="1">
                  <c:v>15</c:v>
                </c:pt>
                <c:pt idx="2">
                  <c:v>12</c:v>
                </c:pt>
                <c:pt idx="3">
                  <c:v>8</c:v>
                </c:pt>
                <c:pt idx="4">
                  <c:v>6</c:v>
                </c:pt>
                <c:pt idx="5">
                  <c:v>3</c:v>
                </c:pt>
                <c:pt idx="6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550720"/>
        <c:axId val="142956032"/>
      </c:lineChart>
      <c:catAx>
        <c:axId val="14155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2956032"/>
        <c:crosses val="autoZero"/>
        <c:auto val="1"/>
        <c:lblAlgn val="ctr"/>
        <c:lblOffset val="100"/>
        <c:noMultiLvlLbl val="0"/>
      </c:catAx>
      <c:valAx>
        <c:axId val="142956032"/>
        <c:scaling>
          <c:orientation val="minMax"/>
          <c:max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550720"/>
        <c:crosses val="autoZero"/>
        <c:crossBetween val="between"/>
        <c:majorUnit val="5"/>
        <c:minorUnit val="1"/>
      </c:valAx>
    </c:plotArea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914976708937105E-2"/>
          <c:y val="8.2229196755916001E-2"/>
          <c:w val="0.89951029746694811"/>
          <c:h val="0.6376298929748547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плановых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5.5375295602075957E-2"/>
                  <c:y val="-8.312872643780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7713210436935581E-2"/>
                  <c:y val="3.20992111987556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218693954639961E-2"/>
                  <c:y val="6.0318297966892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Лист1!$B$2:$B$7</c:f>
              <c:numCache>
                <c:formatCode>0</c:formatCode>
                <c:ptCount val="6"/>
                <c:pt idx="0">
                  <c:v>1334</c:v>
                </c:pt>
                <c:pt idx="1">
                  <c:v>1535</c:v>
                </c:pt>
                <c:pt idx="2">
                  <c:v>1739</c:v>
                </c:pt>
                <c:pt idx="3">
                  <c:v>465</c:v>
                </c:pt>
                <c:pt idx="4">
                  <c:v>651</c:v>
                </c:pt>
                <c:pt idx="5">
                  <c:v>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внеплановых</c:v>
                </c:pt>
              </c:strCache>
            </c:strRef>
          </c:tx>
          <c:spPr>
            <a:ln w="31750">
              <a:solidFill>
                <a:srgbClr val="0070C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4.6454411811386036E-2"/>
                  <c:y val="7.67792467503610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770339009951277E-2"/>
                  <c:y val="-6.66675924897233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Лист1!$C$2:$C$7</c:f>
              <c:numCache>
                <c:formatCode>0</c:formatCode>
                <c:ptCount val="6"/>
                <c:pt idx="0">
                  <c:v>1217</c:v>
                </c:pt>
                <c:pt idx="1">
                  <c:v>895</c:v>
                </c:pt>
                <c:pt idx="2">
                  <c:v>1123</c:v>
                </c:pt>
                <c:pt idx="3">
                  <c:v>966</c:v>
                </c:pt>
                <c:pt idx="4">
                  <c:v>877</c:v>
                </c:pt>
                <c:pt idx="5">
                  <c:v>949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FF0000"/>
                </a:solidFill>
              </a:ln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Лист1!$D$2:$D$7</c:f>
              <c:numCache>
                <c:formatCode>0</c:formatCode>
                <c:ptCount val="6"/>
                <c:pt idx="0">
                  <c:v>2551</c:v>
                </c:pt>
                <c:pt idx="1">
                  <c:v>2430</c:v>
                </c:pt>
                <c:pt idx="2">
                  <c:v>2862</c:v>
                </c:pt>
                <c:pt idx="3">
                  <c:v>1431</c:v>
                </c:pt>
                <c:pt idx="4">
                  <c:v>1528</c:v>
                </c:pt>
                <c:pt idx="5">
                  <c:v>1326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550656"/>
        <c:axId val="134551808"/>
      </c:lineChart>
      <c:catAx>
        <c:axId val="13455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34551808"/>
        <c:crosses val="autoZero"/>
        <c:auto val="1"/>
        <c:lblAlgn val="ctr"/>
        <c:lblOffset val="100"/>
        <c:noMultiLvlLbl val="0"/>
      </c:catAx>
      <c:valAx>
        <c:axId val="134551808"/>
        <c:scaling>
          <c:orientation val="minMax"/>
          <c:max val="3500"/>
          <c:min val="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34550656"/>
        <c:crosses val="autoZero"/>
        <c:crossBetween val="between"/>
        <c:majorUnit val="500"/>
        <c:minorUnit val="100"/>
      </c:valAx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914976708937105E-2"/>
          <c:y val="8.2229196755916001E-2"/>
          <c:w val="0.89951029746694811"/>
          <c:h val="0.6376298929748547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нарушение обязательных требований законодательства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5.8524871244464899E-2"/>
                  <c:y val="6.26697033662926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5902766756074723E-2"/>
                  <c:y val="6.0318297966892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3224750821337253E-2"/>
                  <c:y val="5.79667074028811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7713210436935581E-2"/>
                  <c:y val="3.20992111987556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218693954639961E-2"/>
                  <c:y val="6.0318297966892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9603863459615601E-2"/>
                  <c:y val="5.3263526274858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6240</c:v>
                </c:pt>
                <c:pt idx="1">
                  <c:v>6212</c:v>
                </c:pt>
                <c:pt idx="2">
                  <c:v>4294</c:v>
                </c:pt>
                <c:pt idx="3">
                  <c:v>2481</c:v>
                </c:pt>
                <c:pt idx="4">
                  <c:v>2896</c:v>
                </c:pt>
                <c:pt idx="5">
                  <c:v>2493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невыполнение предписаний</c:v>
                </c:pt>
              </c:strCache>
            </c:strRef>
          </c:tx>
          <c:spPr>
            <a:ln w="31750">
              <a:solidFill>
                <a:srgbClr val="0070C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3.385660521846779E-2"/>
                  <c:y val="-5.02066437062547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770339009951277E-2"/>
                  <c:y val="-6.66675924897233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151</c:v>
                </c:pt>
                <c:pt idx="1">
                  <c:v>138</c:v>
                </c:pt>
                <c:pt idx="2">
                  <c:v>332</c:v>
                </c:pt>
                <c:pt idx="3">
                  <c:v>262</c:v>
                </c:pt>
                <c:pt idx="4">
                  <c:v>160</c:v>
                </c:pt>
                <c:pt idx="5">
                  <c:v>154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FF0000"/>
                </a:solidFill>
              </a:ln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6391</c:v>
                </c:pt>
                <c:pt idx="1">
                  <c:v>6350</c:v>
                </c:pt>
                <c:pt idx="2">
                  <c:v>4626</c:v>
                </c:pt>
                <c:pt idx="3">
                  <c:v>2743</c:v>
                </c:pt>
                <c:pt idx="4">
                  <c:v>3056</c:v>
                </c:pt>
                <c:pt idx="5">
                  <c:v>2647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954496"/>
        <c:axId val="64291968"/>
      </c:lineChart>
      <c:catAx>
        <c:axId val="14295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4291968"/>
        <c:crosses val="autoZero"/>
        <c:auto val="1"/>
        <c:lblAlgn val="ctr"/>
        <c:lblOffset val="100"/>
        <c:noMultiLvlLbl val="0"/>
      </c:catAx>
      <c:valAx>
        <c:axId val="6429196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954496"/>
        <c:crosses val="autoZero"/>
        <c:crossBetween val="between"/>
      </c:valAx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предупреждения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5.8264855492246907E-2"/>
                  <c:y val="-2.43389623375180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1494516482295618E-3"/>
                  <c:y val="-3.84485057215864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965952195787771E-2"/>
                  <c:y val="-3.37453245935635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47143571349215E-2"/>
                  <c:y val="-5.726123023367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59895329090419E-2"/>
                  <c:y val="-3.84485057215864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810934697731998E-2"/>
                  <c:y val="-2.19873717735066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4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7</c:v>
                </c:pt>
                <c:pt idx="3">
                  <c:v>6</c:v>
                </c:pt>
                <c:pt idx="4">
                  <c:v>39</c:v>
                </c:pt>
                <c:pt idx="5" formatCode="0">
                  <c:v>25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приостановки</c:v>
                </c:pt>
              </c:strCache>
            </c:strRef>
          </c:tx>
          <c:spPr>
            <a:ln w="31750">
              <a:solidFill>
                <a:srgbClr val="0070C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7030A0"/>
                </a:solidFill>
              </a:ln>
            </c:spPr>
          </c:marker>
          <c:dLbls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37</c:v>
                </c:pt>
                <c:pt idx="1">
                  <c:v>98</c:v>
                </c:pt>
                <c:pt idx="2">
                  <c:v>88</c:v>
                </c:pt>
                <c:pt idx="3">
                  <c:v>23</c:v>
                </c:pt>
                <c:pt idx="4">
                  <c:v>31</c:v>
                </c:pt>
                <c:pt idx="5">
                  <c:v>44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штрафы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rgbClr val="FF0000"/>
                </a:solidFill>
              </a:ln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901</c:v>
                </c:pt>
                <c:pt idx="1">
                  <c:v>1029</c:v>
                </c:pt>
                <c:pt idx="2">
                  <c:v>911</c:v>
                </c:pt>
                <c:pt idx="3">
                  <c:v>551</c:v>
                </c:pt>
                <c:pt idx="4">
                  <c:v>721</c:v>
                </c:pt>
                <c:pt idx="5">
                  <c:v>503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830080"/>
        <c:axId val="64844160"/>
      </c:lineChart>
      <c:catAx>
        <c:axId val="6483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4844160"/>
        <c:crosses val="autoZero"/>
        <c:auto val="1"/>
        <c:lblAlgn val="ctr"/>
        <c:lblOffset val="100"/>
        <c:noMultiLvlLbl val="0"/>
      </c:catAx>
      <c:valAx>
        <c:axId val="6484416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4830080"/>
        <c:crosses val="autoZero"/>
        <c:crossBetween val="between"/>
      </c:valAx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36" tIns="45716" rIns="91436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36" tIns="45716" rIns="91436" bIns="45716" rtlCol="0"/>
          <a:lstStyle>
            <a:lvl1pPr algn="r">
              <a:defRPr sz="1200"/>
            </a:lvl1pPr>
          </a:lstStyle>
          <a:p>
            <a:fld id="{E352E700-3D3F-4395-ACEF-121BEBC19162}" type="datetimeFigureOut">
              <a:rPr lang="ru-RU" smtClean="0"/>
              <a:t>27.04.2017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8"/>
            <a:ext cx="2946400" cy="494265"/>
          </a:xfrm>
          <a:prstGeom prst="rect">
            <a:avLst/>
          </a:prstGeom>
        </p:spPr>
        <p:txBody>
          <a:bodyPr vert="horz" lIns="91436" tIns="45716" rIns="91436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8"/>
            <a:ext cx="2946400" cy="494265"/>
          </a:xfrm>
          <a:prstGeom prst="rect">
            <a:avLst/>
          </a:prstGeom>
        </p:spPr>
        <p:txBody>
          <a:bodyPr vert="horz" lIns="91436" tIns="45716" rIns="91436" bIns="45716" rtlCol="0" anchor="b"/>
          <a:lstStyle>
            <a:lvl1pPr algn="r">
              <a:defRPr sz="1200"/>
            </a:lvl1pPr>
          </a:lstStyle>
          <a:p>
            <a:fld id="{C20369CB-A9F8-4E30-89D5-8E165FA6C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256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1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1" name="AutoShape 2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4" name="AutoShape 5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5" name="AutoShape 6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6" name="AutoShape 7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7" name="AutoShape 8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8" name="AutoShape 9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9" name="AutoShape 10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0" name="Text Box 11"/>
          <p:cNvSpPr txBox="1">
            <a:spLocks noChangeArrowheads="1"/>
          </p:cNvSpPr>
          <p:nvPr/>
        </p:nvSpPr>
        <p:spPr bwMode="auto">
          <a:xfrm>
            <a:off x="2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1" name="Text Box 12"/>
          <p:cNvSpPr txBox="1">
            <a:spLocks noChangeArrowheads="1"/>
          </p:cNvSpPr>
          <p:nvPr/>
        </p:nvSpPr>
        <p:spPr bwMode="auto">
          <a:xfrm>
            <a:off x="3850446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17550"/>
            <a:ext cx="4956175" cy="371633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771" y="4690270"/>
            <a:ext cx="5422405" cy="4426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4" tIns="46798" rIns="89994" bIns="46798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58384" name="Text Box 15"/>
          <p:cNvSpPr txBox="1">
            <a:spLocks noChangeArrowheads="1"/>
          </p:cNvSpPr>
          <p:nvPr/>
        </p:nvSpPr>
        <p:spPr bwMode="auto">
          <a:xfrm>
            <a:off x="2" y="9378825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3850443" y="9378824"/>
            <a:ext cx="2929924" cy="47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4" tIns="46798" rIns="89994" bIns="46798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51" algn="l"/>
                <a:tab pos="896888" algn="l"/>
                <a:tab pos="1346125" algn="l"/>
                <a:tab pos="1795363" algn="l"/>
                <a:tab pos="2244599" algn="l"/>
                <a:tab pos="2693837" algn="l"/>
                <a:tab pos="3143073" algn="l"/>
                <a:tab pos="3592311" algn="l"/>
                <a:tab pos="4041548" algn="l"/>
                <a:tab pos="4490786" algn="l"/>
                <a:tab pos="4940023" algn="l"/>
                <a:tab pos="5389261" algn="l"/>
                <a:tab pos="5838497" algn="l"/>
                <a:tab pos="6287735" algn="l"/>
                <a:tab pos="6736972" algn="l"/>
                <a:tab pos="7186209" algn="l"/>
                <a:tab pos="7635446" algn="l"/>
                <a:tab pos="8084684" algn="l"/>
                <a:tab pos="8533920" algn="l"/>
                <a:tab pos="8983158" algn="l"/>
              </a:tabLst>
              <a:defRPr sz="1200">
                <a:solidFill>
                  <a:srgbClr val="000000"/>
                </a:solidFill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210263D0-9EBA-42F7-BCC6-66AB44A5A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46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3850445" y="9378823"/>
            <a:ext cx="2944085" cy="49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4" tIns="46798" rIns="89994" bIns="46798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F130DE5-5D99-46C3-BDB7-35C7B6F9A07B}" type="slidenum">
              <a:rPr lang="ru-RU" sz="1200">
                <a:solidFill>
                  <a:srgbClr val="000000"/>
                </a:solidFill>
                <a:cs typeface="Lucida Sans Unicode" charset="0"/>
              </a:rPr>
              <a:pPr algn="r" eaLnBrk="1" hangingPunct="1">
                <a:buClrTx/>
                <a:buFontTx/>
                <a:buNone/>
              </a:pPr>
              <a:t>1</a:t>
            </a:fld>
            <a:endParaRPr lang="ru-RU" sz="120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33425"/>
            <a:ext cx="4956175" cy="37179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690271"/>
            <a:ext cx="5438140" cy="4443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0263D0-9EBA-42F7-BCC6-66AB44A5A52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9163" y="720725"/>
            <a:ext cx="4926012" cy="369411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Полилиния 2"/>
          <p:cNvSpPr/>
          <p:nvPr/>
        </p:nvSpPr>
        <p:spPr>
          <a:xfrm>
            <a:off x="679798" y="4690519"/>
            <a:ext cx="5403737" cy="44055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2463" tIns="42881" rIns="82463" bIns="42881" anchor="ctr" anchorCtr="0" compatLnSpc="0"/>
          <a:lstStyle/>
          <a:p>
            <a:pPr defTabSz="837730" fontAlgn="auto" hangingPunct="0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2200">
              <a:solidFill>
                <a:prstClr val="black"/>
              </a:solidFill>
              <a:latin typeface="Times New Roman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0263D0-9EBA-42F7-BCC6-66AB44A5A527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6E98-6413-437B-A35C-4DB3BD8FD46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4EA1-1B42-489A-AC33-39F4F78E5D7A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350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0A41-3596-49A2-A103-0F720044B89A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349D-94E6-480F-8805-0EA7F235470A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8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BC31-5BBE-4753-9244-A6A190C0FE42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79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F137-12AB-4495-A846-A3DBA5437469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70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3FC29-7350-47FA-9EBF-04866DBC846C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5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70F6-DE24-41EE-9E5B-0754AE965B8C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4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618D6-2DC1-4F75-94F4-142C510EF962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08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5" y="6448251"/>
            <a:ext cx="7056784" cy="365125"/>
          </a:xfrm>
        </p:spPr>
        <p:txBody>
          <a:bodyPr/>
          <a:lstStyle/>
          <a:p>
            <a:r>
              <a:rPr lang="ru-RU" alt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</a:t>
            </a:r>
            <a:r>
              <a:rPr lang="ru-RU" altLang="ru-RU" dirty="0" err="1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Копарейкин</a:t>
            </a:r>
            <a:r>
              <a:rPr lang="ru-RU" alt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Александр Федорович</a:t>
            </a:r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696" y="6448251"/>
            <a:ext cx="1828800" cy="365125"/>
          </a:xfrm>
        </p:spPr>
        <p:txBody>
          <a:bodyPr/>
          <a:lstStyle>
            <a:lvl1pPr algn="r">
              <a:defRPr/>
            </a:lvl1pPr>
          </a:lstStyle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3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5F3E7-EF55-4F36-A8E0-A3EE187C979E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50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70D7-9698-4511-A6D2-82CE456CFE0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05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02C1-64CC-46B9-B865-99AA0A60B45B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9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F08A-B406-4D65-A23F-06D4CC44F35B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0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F31FE-8C2A-45C3-90C4-A5BE446A36F7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94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8E345-5D0E-45D2-82E2-EF6843C8FC1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90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349D-94E6-480F-8805-0EA7F235470A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3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BC31-5BBE-4753-9244-A6A190C0FE42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0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F137-12AB-4495-A846-A3DBA5437469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6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3FC29-7350-47FA-9EBF-04866DBC846C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70F6-DE24-41EE-9E5B-0754AE965B8C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4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618D6-2DC1-4F75-94F4-142C510EF962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94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2F63-BA03-4843-AA6E-70AF8D1C2DB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446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5" y="6448251"/>
            <a:ext cx="7056784" cy="365125"/>
          </a:xfrm>
        </p:spPr>
        <p:txBody>
          <a:bodyPr/>
          <a:lstStyle/>
          <a:p>
            <a:r>
              <a:rPr lang="ru-RU" alt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</a:t>
            </a:r>
            <a:r>
              <a:rPr lang="ru-RU" altLang="ru-RU" dirty="0" err="1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Копарейкин</a:t>
            </a:r>
            <a:r>
              <a:rPr lang="ru-RU" alt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Александр Федорович</a:t>
            </a:r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696" y="6448251"/>
            <a:ext cx="1828800" cy="365125"/>
          </a:xfrm>
        </p:spPr>
        <p:txBody>
          <a:bodyPr/>
          <a:lstStyle>
            <a:lvl1pPr algn="r">
              <a:defRPr/>
            </a:lvl1pPr>
          </a:lstStyle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0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5F3E7-EF55-4F36-A8E0-A3EE187C979E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3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02C1-64CC-46B9-B865-99AA0A60B45B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6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F08A-B406-4D65-A23F-06D4CC44F35B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42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F31FE-8C2A-45C3-90C4-A5BE446A36F7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84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8E345-5D0E-45D2-82E2-EF6843C8FC1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1119-86B2-49E3-9756-BF497BB58F5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4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86A9C-47E1-45F9-9727-13EE6B92676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06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3B2E-DCC9-4B0D-89F8-B4ADDB162DE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02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81328"/>
            <a:ext cx="7056784" cy="365125"/>
          </a:xfrm>
        </p:spPr>
        <p:txBody>
          <a:bodyPr/>
          <a:lstStyle>
            <a:lvl1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6296" y="6381328"/>
            <a:ext cx="1828800" cy="365125"/>
          </a:xfrm>
        </p:spPr>
        <p:txBody>
          <a:bodyPr/>
          <a:lstStyle>
            <a:lvl1pPr algn="r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FCC552C-BA43-4918-9E37-6CE81FBB94AD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477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12858-34F3-4041-9AA3-96404C2C250A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236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40A5-433C-4D2C-818D-29B8415D37AC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230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ACA633-9E6E-41A5-A9C1-63D7D4BED6DA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Lucida Sans Unicode" pitchFamily="34" charset="0"/>
              </a:rPr>
              <a:pPr/>
              <a:t>‹#›</a:t>
            </a:fld>
            <a:endParaRPr lang="ru-RU" smtClean="0">
              <a:solidFill>
                <a:prstClr val="black">
                  <a:lumMod val="50000"/>
                  <a:lumOff val="50000"/>
                </a:prstClr>
              </a:solidFill>
              <a:latin typeface="Arial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64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1" r:id="rId10"/>
    <p:sldLayoutId id="21474841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A91F694-F713-4F7F-A578-B75FAF0AB44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19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  <p:sldLayoutId id="2147484208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A91F694-F713-4F7F-A578-B75FAF0AB44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3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  <p:sldLayoutId id="2147484221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51520" y="2130425"/>
            <a:ext cx="8640960" cy="403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endParaRPr lang="ru-RU" sz="2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правоприменительной практике </a:t>
            </a:r>
            <a:endParaRPr lang="ru-RU" sz="2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Дальневосточного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управления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Ростехнадзора, </a:t>
            </a: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статистике типовых и массовых нарушений обязательных требований с возможными мероприятиями по их устранению в области промышленной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безопасности </a:t>
            </a:r>
            <a:endParaRPr lang="ru-RU" sz="2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 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2016 год </a:t>
            </a:r>
            <a:endParaRPr lang="ru-RU" sz="2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руководителя</a:t>
            </a: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Гильденбрант Константин Владимирович</a:t>
            </a:r>
          </a:p>
          <a:p>
            <a:pPr algn="ctr" eaLnBrk="1" hangingPunct="1">
              <a:buClrTx/>
              <a:buFontTx/>
              <a:buNone/>
            </a:pPr>
            <a:endParaRPr lang="ru-RU" sz="28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908175" y="260350"/>
            <a:ext cx="709295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 eaLnBrk="1" hangingPunct="1">
              <a:spcBef>
                <a:spcPts val="1750"/>
              </a:spcBef>
              <a:buClrTx/>
              <a:buFontTx/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  <a:t>Дальневосточное управление Федеральной службы по экологическому,</a:t>
            </a:r>
            <a:b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  <a:t>технологическому и атомному надзору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452341"/>
              </p:ext>
            </p:extLst>
          </p:nvPr>
        </p:nvGraphicFramePr>
        <p:xfrm>
          <a:off x="539552" y="260648"/>
          <a:ext cx="8136904" cy="6379464"/>
        </p:xfrm>
        <a:graphic>
          <a:graphicData uri="http://schemas.openxmlformats.org/drawingml/2006/table">
            <a:tbl>
              <a:tblPr firstRow="1" firstCol="1" bandRow="1"/>
              <a:tblGrid>
                <a:gridCol w="457943"/>
                <a:gridCol w="3100389"/>
                <a:gridCol w="1589434"/>
                <a:gridCol w="2989138"/>
              </a:tblGrid>
              <a:tr h="1085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представляются документы подтверждающие ввод в эксплуатацию опасных производственных объектов.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ч. 2. ст. 6. Закона № 116-ФЗ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случае утери восстановить  документы подтверждающие ввод в эксплуатацию опасных производственных объектов путем обращения в выдававшие органы.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случае невозможности провести экспертизу промышленной безопасности зданий, сооружений и технических устройств на опасном производственном объекте.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Техническое перевооружение опасных производственных объектов проводится в отсутствие проектной документации, разработанной в установленном порядке.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ч. 1. ст. 8. Закона № 116-ФЗ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Разработать документацию на техническое перевооружение опасного производственного и провести экспертизу промышленной безопасности.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обеспечено проведение экспертизы промышленной безопасности на сооружения и технические устройства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 Федерального закона                         от 21.07.1997 № 116-ФЗ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Обеспечить проведение экспертизы промышленной безопасности  сооружений и технических устройств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Специалисты,  занятые эксплуатацией  опасного производственного объекта,  не прошли  аттестацию  в области промышленной безопасности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 статьи 9 Федерального закона                         от 21.07.1997 № 116-ФЗ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Провести аттестацию специалистов в области промышленной безопасности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осуществляется производственный контроль за соблюдением требований промышленной безопасности 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 ст. 11 Федерального закона от 21.07.1997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116-ФЗ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Руководителям предприятий обеспечить соблюдение ст.11  №116-ФЗ путем организации личного контроля исполнения мероприятий по соблюдению требований промышленной безопасности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94" marR="424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961123"/>
              </p:ext>
            </p:extLst>
          </p:nvPr>
        </p:nvGraphicFramePr>
        <p:xfrm>
          <a:off x="611559" y="731838"/>
          <a:ext cx="7992888" cy="5468112"/>
        </p:xfrm>
        <a:graphic>
          <a:graphicData uri="http://schemas.openxmlformats.org/drawingml/2006/table">
            <a:tbl>
              <a:tblPr firstRow="1" firstCol="1" bandRow="1"/>
              <a:tblGrid>
                <a:gridCol w="449838"/>
                <a:gridCol w="3045515"/>
                <a:gridCol w="1561303"/>
                <a:gridCol w="2936232"/>
              </a:tblGrid>
              <a:tr h="1553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Ведение горных  работ с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отступлением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 требований установленных проектной документацией,  годовым планом развития горных работ.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ФНП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"Правила безопасности при ведении горных работ и переработке твердых полезных ископаемых" Федеральный закон № 116-ФЗ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Ведение горных работ эксплуатирующими организациями в строгом  соответствии с требованиями установленными проектной документацией и годовым планом развития горных работ. Усиление контроля и надзор со  стороны  руководства предприятий  за соблюдением производителями работ установленных обязательных требований.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Ведение технологических процессов осуществляется с нарушением норм технологического режима, указанных в технологических регламентах технологических установок 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Часть 1 статьи 9 Федерального закона № 116-ФЗ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Привести технологические параметры ведения процесса к нормам, установленным технологическими регламентами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Нарушена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взрывозащита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на разъёмных соединениях взрывозащищенного электрооборудования.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Часть 1 статьи 9 Федерального закона № 116-ФЗ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Восстановить взрывозащиту.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 проводится техническое освидетельствование оборудования работающего под избыточным давлением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подпункт «и»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218,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подпункт «б»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360, п. 362,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ФНП-116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Провести техническое освидетельствование.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273" marR="552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332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552C-BA43-4918-9E37-6CE81FBB94AD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35292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Нормативные правовые акты, принятые в 2016 году в сфере промышленной безопасности</a:t>
            </a:r>
            <a:endParaRPr lang="ru-RU" sz="1400" b="1" dirty="0">
              <a:solidFill>
                <a:schemeClr val="tx1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836712"/>
            <a:ext cx="8496944" cy="5599866"/>
          </a:xfrm>
          <a:prstGeom prst="rect">
            <a:avLst/>
          </a:prstGeom>
          <a:ln w="63500" cmpd="thickThin">
            <a:solidFill>
              <a:srgbClr val="3F6DC9"/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2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Федеральный закон от 03.07.2016 № 283-ФЗ «О внесении изменений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отдельные законодательные акты Российской Федерации» (введен институт общественных инспекторов в области промышленной безопасности, определен правовой статус руководств по безопасности, предусмотрено утверждение Ростехнадзором по согласованию с Минтрудом России типового положения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            о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единой системе управления промышленной безопасностью и охраной труда);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2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постановление Правительства Российской Федерации от 10.12.2016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№ 1338 «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NewRoman,Bold"/>
                <a:cs typeface="Times New Roman"/>
              </a:rPr>
              <a:t>О внесении изменений в некоторые акты Правительства Российской Федерации и признании утратившими силу отдельных актов Правительства Российской Федерации по вопросам исполнения государственных функций Федеральной службы по экологическому, технологическому и атомному надзору» (постановлением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вносятся изменения в части исключения из актов Правительства Российской Федерации функций и полномочий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, не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предусмотренных действующим законодательством Российской Федерации и Положением о Федеральной службе по экологическому, технологическому и атомному надзору, утвержденным постановлением Правительства Российской Федерации от 30.07.2004 № 401).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7959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552C-BA43-4918-9E37-6CE81FBB94AD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235868"/>
              </p:ext>
            </p:extLst>
          </p:nvPr>
        </p:nvGraphicFramePr>
        <p:xfrm>
          <a:off x="611560" y="1412777"/>
          <a:ext cx="8136905" cy="4437238"/>
        </p:xfrm>
        <a:graphic>
          <a:graphicData uri="http://schemas.openxmlformats.org/drawingml/2006/table">
            <a:tbl>
              <a:tblPr/>
              <a:tblGrid>
                <a:gridCol w="1966569"/>
                <a:gridCol w="1497479"/>
                <a:gridCol w="1208809"/>
                <a:gridCol w="866012"/>
                <a:gridCol w="866012"/>
                <a:gridCol w="866012"/>
                <a:gridCol w="866012"/>
              </a:tblGrid>
              <a:tr h="26957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Класс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опасности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ОПО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Расчетная категория риска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8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отлично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хорошо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удовлетворительно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плохо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очень плохо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класс</a:t>
                      </a: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опасности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41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21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класс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опасности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184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2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2" y="332656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опасных производственных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и II класса опасности по категориям риска</a:t>
            </a:r>
          </a:p>
        </p:txBody>
      </p:sp>
    </p:spTree>
    <p:extLst>
      <p:ext uri="{BB962C8B-B14F-4D97-AF65-F5344CB8AC3E}">
        <p14:creationId xmlns:p14="http://schemas.microsoft.com/office/powerpoint/2010/main" val="60974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552C-BA43-4918-9E37-6CE81FBB94AD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352928" cy="6463308"/>
          </a:xfrm>
          <a:prstGeom prst="rect">
            <a:avLst/>
          </a:prstGeom>
          <a:ln w="63500" cmpd="thickThin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Приказ Ростехнадзора от 12.02.2016 № 48 «Об утверждении Административного регламента по исполнению Федеральной службой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 экологическому, технологическому и атомному надзору государственной функции по осуществлению контроля и надзора за соблюдением требований промышленной безопасности при проектировании, строительстве, эксплуатации, консервации и ликвидации опасных производственных объектов, изготовлении, монтаже, наладке, обслуживании и ремонте технических устройств, применяемых на опасных производственных объектах, транспортировании опасных веществ на опасных производственных объектах»;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Приказ Ростехнадзора от 29.03.2016 № 125 «Об утверждении федеральных норм и правил в области промышленной безопасности «Правила безопасности нефтегазоперерабатывающих производств»;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Приказ Ростехнадзора от 07.11.2016 № 461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«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Об утверждении федеральных норм и правил в области промышленной безопасности «Правила промышленной безопасности складов нефти и нефтепродуктов»;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Приказ Ростехнадзора от 25.07.2016 № 306 «Об утверждении Административного регламента Федеральной службы по экологическому, технологическому и атомному надзору по предоставлению государственной услуги по лицензированию деятельности, связанной с обращением взрывчатых материалов промышленного назначения».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7818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35342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>
                <a:latin typeface="Times New Roman" pitchFamily="18" charset="0"/>
              </a:rPr>
              <a:t>Контактная информация</a:t>
            </a:r>
          </a:p>
          <a:p>
            <a:pPr eaLnBrk="1" hangingPunct="1">
              <a:spcBef>
                <a:spcPct val="50000"/>
              </a:spcBef>
            </a:pPr>
            <a:endParaRPr lang="ru-RU" altLang="ru-RU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3200" dirty="0" smtClean="0">
                <a:latin typeface="Times New Roman" pitchFamily="18" charset="0"/>
              </a:rPr>
              <a:t>Дальневосточно</a:t>
            </a:r>
            <a:r>
              <a:rPr lang="ru-RU" altLang="ru-RU" sz="3200" dirty="0">
                <a:latin typeface="Times New Roman" pitchFamily="18" charset="0"/>
              </a:rPr>
              <a:t>е</a:t>
            </a:r>
            <a:r>
              <a:rPr lang="ru-RU" altLang="ru-RU" sz="3200" dirty="0" smtClean="0">
                <a:latin typeface="Times New Roman" pitchFamily="18" charset="0"/>
              </a:rPr>
              <a:t> управление </a:t>
            </a:r>
            <a:r>
              <a:rPr lang="ru-RU" altLang="ru-RU" sz="3200" dirty="0">
                <a:latin typeface="Times New Roman" pitchFamily="18" charset="0"/>
              </a:rPr>
              <a:t>Ростехнадзора: </a:t>
            </a:r>
            <a:r>
              <a:rPr lang="ru-RU" altLang="ru-RU" sz="3200" dirty="0" smtClean="0">
                <a:latin typeface="Times New Roman" pitchFamily="18" charset="0"/>
              </a:rPr>
              <a:t/>
            </a:r>
            <a:br>
              <a:rPr lang="ru-RU" altLang="ru-RU" sz="3200" dirty="0" smtClean="0">
                <a:latin typeface="Times New Roman" pitchFamily="18" charset="0"/>
              </a:rPr>
            </a:br>
            <a:r>
              <a:rPr lang="ru-RU" altLang="ru-RU" sz="3200" dirty="0" smtClean="0">
                <a:latin typeface="Times New Roman" pitchFamily="18" charset="0"/>
              </a:rPr>
              <a:t>ул</a:t>
            </a:r>
            <a:r>
              <a:rPr lang="ru-RU" altLang="ru-RU" sz="3200" dirty="0">
                <a:latin typeface="Times New Roman" pitchFamily="18" charset="0"/>
              </a:rPr>
              <a:t>. </a:t>
            </a:r>
            <a:r>
              <a:rPr lang="ru-RU" altLang="ru-RU" sz="3200" dirty="0" err="1">
                <a:latin typeface="Times New Roman" pitchFamily="18" charset="0"/>
              </a:rPr>
              <a:t>Запарина</a:t>
            </a:r>
            <a:r>
              <a:rPr lang="ru-RU" altLang="ru-RU" sz="3200" dirty="0">
                <a:latin typeface="Times New Roman" pitchFamily="18" charset="0"/>
              </a:rPr>
              <a:t>, 76</a:t>
            </a:r>
            <a:r>
              <a:rPr lang="ru-RU" altLang="ru-RU" sz="3200" dirty="0" smtClean="0">
                <a:latin typeface="Times New Roman" pitchFamily="18" charset="0"/>
              </a:rPr>
              <a:t>, </a:t>
            </a:r>
            <a:r>
              <a:rPr lang="ru-RU" altLang="ru-RU" sz="3200" dirty="0">
                <a:latin typeface="Times New Roman" pitchFamily="18" charset="0"/>
              </a:rPr>
              <a:t>г. Хабаровск, 680000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3200" dirty="0">
                <a:latin typeface="Times New Roman" pitchFamily="18" charset="0"/>
              </a:rPr>
              <a:t>Тел./факс: 3</a:t>
            </a:r>
            <a:r>
              <a:rPr lang="en-US" altLang="ru-RU" sz="3200" dirty="0" smtClean="0">
                <a:latin typeface="Times New Roman" pitchFamily="18" charset="0"/>
              </a:rPr>
              <a:t>2-</a:t>
            </a:r>
            <a:r>
              <a:rPr lang="ru-RU" altLang="ru-RU" sz="3200" dirty="0" smtClean="0">
                <a:latin typeface="Times New Roman" pitchFamily="18" charset="0"/>
              </a:rPr>
              <a:t>45</a:t>
            </a:r>
            <a:r>
              <a:rPr lang="en-US" altLang="ru-RU" sz="3200" dirty="0" smtClean="0">
                <a:latin typeface="Times New Roman" pitchFamily="18" charset="0"/>
              </a:rPr>
              <a:t>-</a:t>
            </a:r>
            <a:r>
              <a:rPr lang="ru-RU" altLang="ru-RU" sz="3200" dirty="0" smtClean="0">
                <a:latin typeface="Times New Roman" pitchFamily="18" charset="0"/>
              </a:rPr>
              <a:t>26</a:t>
            </a:r>
            <a:endParaRPr lang="ru-RU" altLang="ru-RU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ru-RU" sz="3200" dirty="0">
                <a:latin typeface="Times New Roman" pitchFamily="18" charset="0"/>
              </a:rPr>
              <a:t>E-mail: </a:t>
            </a:r>
            <a:r>
              <a:rPr lang="en-US" altLang="ru-RU" sz="3200" dirty="0" smtClean="0">
                <a:latin typeface="Times New Roman" pitchFamily="18" charset="0"/>
              </a:rPr>
              <a:t>dvost@dvost.gosnadzor.ru</a:t>
            </a:r>
            <a:endParaRPr lang="ru-RU" altLang="ru-RU" sz="3200" dirty="0">
              <a:latin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18395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</a:t>
            </a:fld>
            <a:endParaRPr lang="ru-RU" alt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2656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поднадзорных организаций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производственных объектов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43427"/>
              </p:ext>
            </p:extLst>
          </p:nvPr>
        </p:nvGraphicFramePr>
        <p:xfrm>
          <a:off x="467546" y="1484784"/>
          <a:ext cx="8424935" cy="4795525"/>
        </p:xfrm>
        <a:graphic>
          <a:graphicData uri="http://schemas.openxmlformats.org/drawingml/2006/table">
            <a:tbl>
              <a:tblPr/>
              <a:tblGrid>
                <a:gridCol w="1872206"/>
                <a:gridCol w="1944216"/>
                <a:gridCol w="1021845"/>
                <a:gridCol w="896667"/>
                <a:gridCol w="896667"/>
                <a:gridCol w="896667"/>
                <a:gridCol w="896667"/>
              </a:tblGrid>
              <a:tr h="3887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Эксплуатирующих организаций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ОПО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 классам опасности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0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Хабаровский 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край и ЕАО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576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1481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22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78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423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958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Амурская 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область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Приморский 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7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Камчатский 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2745"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1687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4402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1301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2877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63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 txBox="1">
            <a:spLocks/>
          </p:cNvSpPr>
          <p:nvPr/>
        </p:nvSpPr>
        <p:spPr bwMode="auto">
          <a:xfrm>
            <a:off x="1008063" y="404813"/>
            <a:ext cx="81359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1143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marL="1600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marL="20574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sz="2400" kern="0" dirty="0" smtClean="0">
                <a:solidFill>
                  <a:srgbClr val="212745"/>
                </a:solidFill>
                <a:latin typeface="Times New Roman" pitchFamily="16" charset="0"/>
                <a:ea typeface="Microsoft YaHei" charset="0"/>
              </a:rPr>
              <a:t>Динамика аварийности на ОПО</a:t>
            </a:r>
            <a:endParaRPr lang="ru-RU" kern="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75963215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64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008063" y="0"/>
            <a:ext cx="8135937" cy="105251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/>
            </a:r>
            <a:b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</a:b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Травматизм </a:t>
            </a:r>
            <a:r>
              <a:rPr lang="ru-RU" sz="2400" dirty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со смертельным исходом </a:t>
            </a: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на ОПО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53328727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67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755576" y="116632"/>
            <a:ext cx="8135937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Количество поведенных проверок в области промышленной безопасности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02337213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98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6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6632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Основания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проведения   в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неплановых проверок в 2016 году</a:t>
            </a:r>
            <a:endParaRPr lang="ru-RU" sz="2400" b="1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92696"/>
            <a:ext cx="8568952" cy="5826210"/>
          </a:xfrm>
          <a:prstGeom prst="rect">
            <a:avLst/>
          </a:prstGeom>
          <a:ln w="63500" cmpd="thickThin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рамках исполнения предписаний, выданных по результатам проведенных ранее проверок – 393 проверки (34,9 %);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связи с возникновением угрозы причинения вреда жизни, здоровью граждан, вреда животным, растениям, окружающей среде, объектам культурного наследия (памятникам истории и культуры) народов Российской Федерации, безопасности государства, а также угрозы чрезвычайных ситуаций природного и техногенного характера – 72 проверки (6,4%);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 основании приказов (распоряжений) руководителя органа государственного контроля (надзора), изданных в соответствии с поручениями Президента Российской Федерации, Правительства Российской Федерации, требованием органов прокуратуры – 12 проверок (0,009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%);</a:t>
            </a: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иным основаниям, установленным законодательством Российской 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Федерации –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129 проверок (11,5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%);</a:t>
            </a: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проверки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соискателя лицензии, представившего заявление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предоставлении лицензии, или лицензиата, представившего заявление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переоформлении лицензии - 200 (21,1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%);</a:t>
            </a: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tabLst>
                <a:tab pos="660400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режим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постоянного государственного надзора  - 99 (10,4%).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"/>
              <a:tabLst>
                <a:tab pos="660400" algn="l"/>
              </a:tabLst>
            </a:pPr>
            <a:endParaRPr lang="ru-RU" dirty="0" smtClean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829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395536" y="116632"/>
            <a:ext cx="8495977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Количество выявленных нарушений в области промышленной безопасности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15652303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68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827584" y="116632"/>
            <a:ext cx="8135937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Назначено административных наказаний в </a:t>
            </a:r>
            <a:r>
              <a:rPr lang="ru-RU" sz="2400" dirty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области промышленной безопасности</a:t>
            </a: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5647327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21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</a:t>
            </a:fld>
            <a:endParaRPr lang="ru-RU" alt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6632"/>
            <a:ext cx="842493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Типовые  нарушения 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сфере промышленной безопасности за 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2016 год 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572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 возможные мероприятия по их устранению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075021"/>
              </p:ext>
            </p:extLst>
          </p:nvPr>
        </p:nvGraphicFramePr>
        <p:xfrm>
          <a:off x="467544" y="836712"/>
          <a:ext cx="8280919" cy="5695950"/>
        </p:xfrm>
        <a:graphic>
          <a:graphicData uri="http://schemas.openxmlformats.org/drawingml/2006/table">
            <a:tbl>
              <a:tblPr firstRow="1" firstCol="1" bandRow="1"/>
              <a:tblGrid>
                <a:gridCol w="466050"/>
                <a:gridCol w="3777539"/>
                <a:gridCol w="2115210"/>
                <a:gridCol w="1922120"/>
              </a:tblGrid>
              <a:tr h="203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Перечень нарушений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нарушенного НТД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Возможные мероприятия по их устранению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 переоформлена лицензия на осуществление конкретного вида деятельности в области промышленной безопасности, подлежащего лицензированию в соответствии с законодательством Российской Федерации, а именно:  на эксплуатацию взрывопожароопасных и химически опасных производственных объектов I, II  и III классов опасности.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п.1 статьи 9 Федерального закона «О промышленной безопасности опасных производственных объектов» № 116-ФЗ от 21.07.1997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Переоформить лицензию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Отсутствует план мероприятий по локализации и ликвидации  последствий аварий на опасном производственном объекте.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1 статьи 9, п. 2 статьи 10 Федерального закона «О промышленной безопасности опасных производственных объектов» № 116-ФЗ от 21.07.1997.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Резработать план мероприятий по локализации и ликвидации  последствий аварий на опасном производственном объекте.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 заключаются договора с профессиональными аварийно-спасательными службами или с профессиональными аварийно-спасательными формированиями  на обслуживание опасного производственного объекта.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абз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2 ч. 1. ст. 10. Федерального закона от 21.07.1997 г. № 116-ФЗ «О промышленной безопасности опасных производственных объектов».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Заключить договор.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53" marR="24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45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15884</TotalTime>
  <Words>912</Words>
  <Application>Microsoft Office PowerPoint</Application>
  <PresentationFormat>Экран (4:3)</PresentationFormat>
  <Paragraphs>222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2_Воздушный поток</vt:lpstr>
      <vt:lpstr>4_Воздушный поток</vt:lpstr>
      <vt:lpstr>1_Воздушный поток</vt:lpstr>
      <vt:lpstr>Презентация PowerPoint</vt:lpstr>
      <vt:lpstr>Презентация PowerPoint</vt:lpstr>
      <vt:lpstr>Презентация PowerPoint</vt:lpstr>
      <vt:lpstr> Травматизм со смертельным исходом на ОПО</vt:lpstr>
      <vt:lpstr>Количество поведенных проверок в области промышленной безопасности</vt:lpstr>
      <vt:lpstr>Презентация PowerPoint</vt:lpstr>
      <vt:lpstr>Количество выявленных нарушений в области промышленной безопасности</vt:lpstr>
      <vt:lpstr>Назначено административных наказаний в области промышленной безопасности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 Об итогах и показателях деятельности Дальневосточного управления Ростехнадзора за 6 месяцев 2011 года   Руководитель управления  Копарейкин А.Ф.</dc:title>
  <dc:creator>Admin</dc:creator>
  <cp:lastModifiedBy>Павел А. Долин</cp:lastModifiedBy>
  <cp:revision>817</cp:revision>
  <cp:lastPrinted>2017-04-24T22:49:34Z</cp:lastPrinted>
  <dcterms:created xsi:type="dcterms:W3CDTF">2011-07-28T22:51:54Z</dcterms:created>
  <dcterms:modified xsi:type="dcterms:W3CDTF">2017-04-27T07:28:24Z</dcterms:modified>
</cp:coreProperties>
</file>